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56" r:id="rId2"/>
    <p:sldId id="284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83" r:id="rId18"/>
    <p:sldId id="272" r:id="rId19"/>
    <p:sldId id="273" r:id="rId20"/>
    <p:sldId id="274" r:id="rId21"/>
    <p:sldId id="275" r:id="rId22"/>
    <p:sldId id="276" r:id="rId23"/>
    <p:sldId id="277" r:id="rId24"/>
    <p:sldId id="281" r:id="rId25"/>
    <p:sldId id="282" r:id="rId26"/>
    <p:sldId id="278" r:id="rId27"/>
    <p:sldId id="279" r:id="rId28"/>
    <p:sldId id="280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76A89B9C-9308-4014-9657-B83C63B29DB9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7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6A9CDD-EF30-47EA-862D-AF90FEF69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A07876-65A0-4A3A-8142-5A1DDE9CA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2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C3B607BC-8AA0-4AE9-981A-6B5AB2E40BA5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8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03FB00-D492-4D3E-AD09-D2EA5C973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92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5A0A53-1341-4B0D-8504-9A7405B0C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2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BD20902-0D2C-40A0-9FD5-494D3A5FF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3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457DAF-993A-40A7-8D07-154FA2417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55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51A130-A62C-4AB6-B634-9A8883713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0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5091EA-1AE1-4D1C-9A5F-D93BD0971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1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BCF986-983B-457A-BD35-D25EBB64D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75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9" descr="Meade_CFV_maste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E3F7BC7B-EE0B-448E-BE10-96A44D967F9B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ell118@ivytech.ed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0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6553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Introduction to Circuits Analysis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pPr algn="ctr"/>
            <a:r>
              <a:rPr lang="en-US" altLang="en-US"/>
              <a:t>by Andrew G. Bell</a:t>
            </a:r>
          </a:p>
          <a:p>
            <a:pPr algn="ctr"/>
            <a:r>
              <a:rPr lang="en-US" altLang="en-US">
                <a:hlinkClick r:id="rId3"/>
              </a:rPr>
              <a:t>abell118@ivytech.edu</a:t>
            </a:r>
            <a:endParaRPr lang="en-US" altLang="en-US"/>
          </a:p>
          <a:p>
            <a:pPr algn="ctr"/>
            <a:r>
              <a:rPr lang="en-US" altLang="en-US"/>
              <a:t>(260) 481-2288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Lecture 3</a:t>
            </a:r>
          </a:p>
        </p:txBody>
      </p:sp>
      <p:pic>
        <p:nvPicPr>
          <p:cNvPr id="21508" name="Picture 3" descr="header-bann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3505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03-03b"/>
          <p:cNvPicPr>
            <a:picLocks noChangeAspect="1" noChangeArrowheads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95600"/>
            <a:ext cx="5943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Direct and Inverse Relationships</a:t>
            </a:r>
            <a:endParaRPr lang="en-US" altLang="en-US" sz="4400" smtClean="0"/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733800"/>
          </a:xfrm>
        </p:spPr>
        <p:txBody>
          <a:bodyPr/>
          <a:lstStyle/>
          <a:p>
            <a:pPr eaLnBrk="1" hangingPunct="1"/>
            <a:r>
              <a:rPr lang="en-US" altLang="en-US" smtClean="0"/>
              <a:t>Inverse relationship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Direct and Inverse Relationships (cont.)</a:t>
            </a:r>
            <a:endParaRPr lang="en-US" altLang="en-US" sz="36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10000"/>
          </a:xfrm>
        </p:spPr>
        <p:txBody>
          <a:bodyPr/>
          <a:lstStyle/>
          <a:p>
            <a:pPr eaLnBrk="1" hangingPunct="1"/>
            <a:r>
              <a:rPr lang="en-US" altLang="en-US" smtClean="0"/>
              <a:t>Direct relationship</a:t>
            </a:r>
          </a:p>
        </p:txBody>
      </p:sp>
      <p:pic>
        <p:nvPicPr>
          <p:cNvPr id="28676" name="Picture 4" descr="03-03a"/>
          <p:cNvPicPr>
            <a:picLocks noChangeAspect="1" noChangeArrowheads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971800"/>
            <a:ext cx="6096000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Ohm’s Law Examples</a:t>
            </a:r>
            <a:endParaRPr lang="en-US" altLang="en-US" sz="36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smtClean="0"/>
              <a:t>Resistance = 50 </a:t>
            </a:r>
            <a:r>
              <a:rPr lang="en-US" altLang="en-US" sz="2800" smtClean="0">
                <a:sym typeface="Symbol" pitchFamily="18" charset="2"/>
              </a:rPr>
              <a:t></a:t>
            </a:r>
            <a:endParaRPr lang="en-US" altLang="en-US" sz="2800" smtClean="0"/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Current = 2.5 A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Voltage = _______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371600" y="4267200"/>
          <a:ext cx="62484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2273040" imgH="215640" progId="Equation.3">
                  <p:embed/>
                </p:oleObj>
              </mc:Choice>
              <mc:Fallback>
                <p:oleObj name="Equation" r:id="rId3" imgW="227304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67200"/>
                        <a:ext cx="62484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Ohm’s Law Examples (cont.)</a:t>
            </a:r>
            <a:endParaRPr lang="en-US" altLang="en-US" sz="360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smtClean="0"/>
              <a:t>Resistance = 10 k</a:t>
            </a:r>
            <a:r>
              <a:rPr lang="en-US" altLang="en-US" sz="2800" smtClean="0">
                <a:sym typeface="Symbol" pitchFamily="18" charset="2"/>
              </a:rPr>
              <a:t></a:t>
            </a:r>
            <a:endParaRPr lang="en-US" altLang="en-US" sz="2800" smtClean="0"/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Current = 4 mA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Voltage = ______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447800" y="4191000"/>
          <a:ext cx="62484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3" imgW="2260440" imgH="215640" progId="Equation.3">
                  <p:embed/>
                </p:oleObj>
              </mc:Choice>
              <mc:Fallback>
                <p:oleObj name="Equation" r:id="rId3" imgW="226044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191000"/>
                        <a:ext cx="62484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Ohm’s Law Examples (cont.)</a:t>
            </a:r>
            <a:endParaRPr lang="en-US" altLang="en-US" sz="360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smtClean="0"/>
              <a:t>Current = 15 mA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Voltage = 15 V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Resistance = _______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2514600" y="4114800"/>
          <a:ext cx="4114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1511280" imgH="419040" progId="Equation.3">
                  <p:embed/>
                </p:oleObj>
              </mc:Choice>
              <mc:Fallback>
                <p:oleObj name="Equation" r:id="rId3" imgW="151128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14800"/>
                        <a:ext cx="41148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Ohm’s Law Examples (cont.)</a:t>
            </a:r>
            <a:endParaRPr lang="en-US" altLang="en-US" sz="360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smtClean="0"/>
              <a:t>Current = 4 mA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Voltage = 60 V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Resistance = _______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2438400" y="4191000"/>
          <a:ext cx="42672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1549080" imgH="419040" progId="Equation.3">
                  <p:embed/>
                </p:oleObj>
              </mc:Choice>
              <mc:Fallback>
                <p:oleObj name="Equation" r:id="rId3" imgW="154908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191000"/>
                        <a:ext cx="42672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Current Flow Notations</a:t>
            </a:r>
            <a:endParaRPr lang="en-US" altLang="en-US" sz="36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Electron Flow: 		  Flow is from (–) to (+)</a:t>
            </a:r>
          </a:p>
          <a:p>
            <a:pPr eaLnBrk="1" hangingPunct="1"/>
            <a:r>
              <a:rPr lang="en-US" altLang="en-US" sz="2800" smtClean="0"/>
              <a:t>Conventional Flow*: 	  Flow is from (+) to (–)</a:t>
            </a:r>
          </a:p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z="2800" smtClean="0"/>
              <a:t>Polarity:  One point in a component or circuit being considered more negative or positive than another</a:t>
            </a:r>
          </a:p>
          <a:p>
            <a:pPr eaLnBrk="1" hangingPunct="1">
              <a:buFontTx/>
              <a:buNone/>
            </a:pPr>
            <a:endParaRPr lang="en-US" altLang="en-US" sz="2800" smtClean="0"/>
          </a:p>
          <a:p>
            <a:pPr eaLnBrk="1" hangingPunct="1">
              <a:buFontTx/>
              <a:buNone/>
            </a:pPr>
            <a:r>
              <a:rPr lang="en-US" altLang="en-US" sz="2800" smtClean="0"/>
              <a:t>*Older notation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 descr="03-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43200"/>
            <a:ext cx="7620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1676400"/>
          </a:xfrm>
        </p:spPr>
        <p:txBody>
          <a:bodyPr/>
          <a:lstStyle/>
          <a:p>
            <a:pPr eaLnBrk="1" hangingPunct="1"/>
            <a:r>
              <a:rPr lang="en-US" altLang="en-US" smtClean="0"/>
              <a:t>Circuit Representation of</a:t>
            </a:r>
            <a:br>
              <a:rPr lang="en-US" altLang="en-US" smtClean="0"/>
            </a:br>
            <a:r>
              <a:rPr lang="en-US" altLang="en-US" smtClean="0"/>
              <a:t>Current Flow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DC Characteristics</a:t>
            </a:r>
            <a:endParaRPr lang="en-US" altLang="en-US" sz="3600" smtClean="0"/>
          </a:p>
        </p:txBody>
      </p:sp>
      <p:pic>
        <p:nvPicPr>
          <p:cNvPr id="31747" name="Picture 6" descr="03-11 CFV - Part 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" y="2279650"/>
            <a:ext cx="7569200" cy="229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AC Characteristics</a:t>
            </a:r>
          </a:p>
        </p:txBody>
      </p:sp>
      <p:pic>
        <p:nvPicPr>
          <p:cNvPr id="32771" name="Picture 6" descr="03-11 CFV - Part 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7620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PART II</a:t>
            </a:r>
            <a:endParaRPr lang="en-US" altLang="en-US" sz="32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Basic Circuit Analysis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AC Characteristics (cont.)</a:t>
            </a:r>
          </a:p>
        </p:txBody>
      </p:sp>
      <p:pic>
        <p:nvPicPr>
          <p:cNvPr id="33795" name="Picture 6" descr="03-11 CFV - Part 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59000"/>
            <a:ext cx="7620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Work, Energy and Power</a:t>
            </a:r>
            <a:endParaRPr lang="en-US" altLang="en-US" sz="36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Work:  Expenditure of energy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Mechanical Work = Force × Distance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Electrical Work = Charge × Voltage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2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Energy:  Ability to do work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Energy = Power × Time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Power:  Rate of energy usage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Power = Energy/Time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Power and Ohm’s Law</a:t>
            </a:r>
            <a:endParaRPr lang="en-US" altLang="en-US" sz="360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mtClean="0"/>
              <a:t>Power = Current x Voltage</a:t>
            </a:r>
          </a:p>
          <a:p>
            <a:pPr algn="ctr" eaLnBrk="1" hangingPunct="1">
              <a:buFontTx/>
              <a:buNone/>
            </a:pPr>
            <a:endParaRPr lang="en-US" altLang="en-US" sz="1800" smtClean="0"/>
          </a:p>
          <a:p>
            <a:pPr algn="ctr" eaLnBrk="1" hangingPunct="1">
              <a:buFontTx/>
              <a:buNone/>
            </a:pPr>
            <a:r>
              <a:rPr lang="en-US" altLang="en-US" i="1" smtClean="0"/>
              <a:t>P</a:t>
            </a:r>
            <a:r>
              <a:rPr lang="en-US" altLang="en-US" smtClean="0"/>
              <a:t> (watts) = </a:t>
            </a:r>
            <a:r>
              <a:rPr lang="en-US" altLang="en-US" i="1" smtClean="0"/>
              <a:t>I</a:t>
            </a:r>
            <a:r>
              <a:rPr lang="en-US" altLang="en-US" smtClean="0"/>
              <a:t> (amps) x </a:t>
            </a:r>
            <a:r>
              <a:rPr lang="en-US" altLang="en-US" i="1" smtClean="0"/>
              <a:t>V</a:t>
            </a:r>
            <a:r>
              <a:rPr lang="en-US" altLang="en-US" smtClean="0"/>
              <a:t> (voltage) </a:t>
            </a:r>
          </a:p>
          <a:p>
            <a:pPr algn="ctr" eaLnBrk="1" hangingPunct="1">
              <a:buFontTx/>
              <a:buNone/>
            </a:pPr>
            <a:endParaRPr lang="en-US" altLang="en-US" sz="1800" smtClean="0"/>
          </a:p>
          <a:p>
            <a:pPr algn="ctr" eaLnBrk="1" hangingPunct="1">
              <a:buFontTx/>
              <a:buNone/>
            </a:pPr>
            <a:r>
              <a:rPr lang="en-US" altLang="en-US" smtClean="0"/>
              <a:t>If </a:t>
            </a:r>
            <a:r>
              <a:rPr lang="en-US" altLang="en-US" i="1" smtClean="0"/>
              <a:t>I</a:t>
            </a:r>
            <a:r>
              <a:rPr lang="en-US" altLang="en-US" smtClean="0"/>
              <a:t> = 25 mA and </a:t>
            </a:r>
            <a:r>
              <a:rPr lang="en-US" altLang="en-US" i="1" smtClean="0"/>
              <a:t>V</a:t>
            </a:r>
            <a:r>
              <a:rPr lang="en-US" altLang="en-US" smtClean="0"/>
              <a:t> = 10 V:</a:t>
            </a:r>
          </a:p>
          <a:p>
            <a:pPr algn="ctr" eaLnBrk="1" hangingPunct="1">
              <a:buFontTx/>
              <a:buNone/>
            </a:pPr>
            <a:endParaRPr lang="en-US" altLang="en-US" sz="1800" smtClean="0"/>
          </a:p>
          <a:p>
            <a:pPr algn="ctr" eaLnBrk="1" hangingPunct="1">
              <a:buFontTx/>
              <a:buNone/>
            </a:pPr>
            <a:r>
              <a:rPr lang="en-US" altLang="en-US" i="1" smtClean="0"/>
              <a:t>P</a:t>
            </a:r>
            <a:r>
              <a:rPr lang="en-US" altLang="en-US" smtClean="0"/>
              <a:t> = (25 mA) x (10 V) = 250 mW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Relationships</a:t>
            </a:r>
            <a:endParaRPr lang="en-US" altLang="en-US" sz="360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mtClean="0"/>
              <a:t>Note that if the current in the last slide doubles, the power will also double.</a:t>
            </a:r>
          </a:p>
          <a:p>
            <a:pPr eaLnBrk="1" hangingPunct="1"/>
            <a:endParaRPr lang="en-US" altLang="en-US" smtClean="0"/>
          </a:p>
          <a:p>
            <a:pPr algn="ctr" eaLnBrk="1" hangingPunct="1">
              <a:buFontTx/>
              <a:buNone/>
            </a:pPr>
            <a:r>
              <a:rPr lang="en-US" altLang="en-US" i="1" smtClean="0"/>
              <a:t>P</a:t>
            </a:r>
            <a:r>
              <a:rPr lang="en-US" altLang="en-US" smtClean="0"/>
              <a:t> = </a:t>
            </a:r>
            <a:r>
              <a:rPr lang="en-US" altLang="en-US" i="1" smtClean="0"/>
              <a:t>IV</a:t>
            </a:r>
            <a:r>
              <a:rPr lang="en-US" altLang="en-US" smtClean="0"/>
              <a:t> = (50 mA)(10 V) = 500 mW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Power vs. Resistance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1022350" y="2438400"/>
          <a:ext cx="2614613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634680" imgH="647640" progId="Equation.3">
                  <p:embed/>
                </p:oleObj>
              </mc:Choice>
              <mc:Fallback>
                <p:oleObj name="Equation" r:id="rId3" imgW="634680" imgH="647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2438400"/>
                        <a:ext cx="2614613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5554663" y="2438400"/>
          <a:ext cx="2282825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5" imgW="672840" imgH="1079280" progId="Equation.3">
                  <p:embed/>
                </p:oleObj>
              </mc:Choice>
              <mc:Fallback>
                <p:oleObj name="Equation" r:id="rId5" imgW="672840" imgH="10792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663" y="2438400"/>
                        <a:ext cx="2282825" cy="3657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Relationships Between </a:t>
            </a:r>
            <a:br>
              <a:rPr lang="en-US" altLang="en-US" smtClean="0"/>
            </a:br>
            <a:r>
              <a:rPr lang="en-US" altLang="en-US" smtClean="0"/>
              <a:t>Power and Resistance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3886200"/>
          </a:xfrm>
        </p:spPr>
        <p:txBody>
          <a:bodyPr/>
          <a:lstStyle/>
          <a:p>
            <a:pPr eaLnBrk="1" hangingPunct="1">
              <a:tabLst>
                <a:tab pos="1082675" algn="l"/>
              </a:tabLst>
            </a:pPr>
            <a:r>
              <a:rPr lang="en-US" altLang="en-US" smtClean="0"/>
              <a:t>For a constant resistance:</a:t>
            </a:r>
          </a:p>
          <a:p>
            <a:pPr lvl="1" eaLnBrk="1" hangingPunct="1">
              <a:tabLst>
                <a:tab pos="1082675" algn="l"/>
              </a:tabLst>
            </a:pPr>
            <a:r>
              <a:rPr lang="en-US" altLang="en-US" smtClean="0"/>
              <a:t>Doubling the current or voltage will result in a quadrupling of power.</a:t>
            </a:r>
          </a:p>
          <a:p>
            <a:pPr lvl="1" eaLnBrk="1" hangingPunct="1">
              <a:tabLst>
                <a:tab pos="1082675" algn="l"/>
              </a:tabLst>
            </a:pPr>
            <a:r>
              <a:rPr lang="en-US" altLang="en-US" smtClean="0"/>
              <a:t>Halving the current or voltage will result in a reduction in power by one-fourth.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71600"/>
            <a:ext cx="3124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Equation Summary</a:t>
            </a:r>
            <a:r>
              <a:rPr lang="en-US" altLang="en-US" sz="3600" smtClean="0"/>
              <a:t> </a:t>
            </a:r>
            <a:endParaRPr lang="en-US" altLang="en-US" sz="3200" smtClean="0"/>
          </a:p>
        </p:txBody>
      </p:sp>
      <p:pic>
        <p:nvPicPr>
          <p:cNvPr id="38915" name="Picture 4" descr="03-01UN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143000"/>
            <a:ext cx="48514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Basic Circuit Examples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i="1" smtClean="0"/>
              <a:t>R</a:t>
            </a:r>
            <a:r>
              <a:rPr lang="en-US" altLang="en-US" smtClean="0"/>
              <a:t> = 10 k</a:t>
            </a:r>
            <a:r>
              <a:rPr lang="en-US" altLang="en-US" smtClean="0">
                <a:sym typeface="Symbol" pitchFamily="18" charset="2"/>
              </a:rPr>
              <a:t></a:t>
            </a:r>
            <a:r>
              <a:rPr lang="en-US" altLang="en-US" smtClean="0"/>
              <a:t>, </a:t>
            </a:r>
            <a:r>
              <a:rPr lang="en-US" altLang="en-US" i="1" smtClean="0"/>
              <a:t>I</a:t>
            </a:r>
            <a:r>
              <a:rPr lang="en-US" altLang="en-US" smtClean="0"/>
              <a:t> = 10 mA, </a:t>
            </a:r>
            <a:r>
              <a:rPr lang="en-US" altLang="en-US" i="1" smtClean="0"/>
              <a:t>V</a:t>
            </a:r>
            <a:r>
              <a:rPr lang="en-US" altLang="en-US" smtClean="0"/>
              <a:t> = _____</a:t>
            </a:r>
          </a:p>
          <a:p>
            <a:pPr algn="ctr" eaLnBrk="1" hangingPunct="1">
              <a:buFontTx/>
              <a:buNone/>
            </a:pPr>
            <a:endParaRPr lang="en-US" altLang="en-US" sz="800" i="1" smtClean="0"/>
          </a:p>
          <a:p>
            <a:pPr algn="ctr" eaLnBrk="1" hangingPunct="1">
              <a:buFontTx/>
              <a:buNone/>
            </a:pPr>
            <a:r>
              <a:rPr lang="en-US" altLang="en-US" sz="2800" i="1" smtClean="0"/>
              <a:t>V</a:t>
            </a:r>
            <a:r>
              <a:rPr lang="en-US" altLang="en-US" sz="2800" smtClean="0"/>
              <a:t> = 100 V</a:t>
            </a:r>
          </a:p>
          <a:p>
            <a:pPr eaLnBrk="1" hangingPunct="1"/>
            <a:endParaRPr lang="en-US" altLang="en-US" sz="1200" i="1" smtClean="0"/>
          </a:p>
          <a:p>
            <a:pPr eaLnBrk="1" hangingPunct="1"/>
            <a:r>
              <a:rPr lang="en-US" altLang="en-US" i="1" smtClean="0"/>
              <a:t>V</a:t>
            </a:r>
            <a:r>
              <a:rPr lang="en-US" altLang="en-US" smtClean="0"/>
              <a:t> = 50 V, </a:t>
            </a:r>
            <a:r>
              <a:rPr lang="en-US" altLang="en-US" i="1" smtClean="0"/>
              <a:t>I</a:t>
            </a:r>
            <a:r>
              <a:rPr lang="en-US" altLang="en-US" smtClean="0"/>
              <a:t> = 2 mA, </a:t>
            </a:r>
            <a:r>
              <a:rPr lang="en-US" altLang="en-US" i="1" smtClean="0"/>
              <a:t>R</a:t>
            </a:r>
            <a:r>
              <a:rPr lang="en-US" altLang="en-US" smtClean="0"/>
              <a:t> = ______</a:t>
            </a:r>
          </a:p>
          <a:p>
            <a:pPr algn="ctr" eaLnBrk="1" hangingPunct="1">
              <a:buFontTx/>
              <a:buNone/>
            </a:pPr>
            <a:endParaRPr lang="en-US" altLang="en-US" sz="800" i="1" smtClean="0"/>
          </a:p>
          <a:p>
            <a:pPr algn="ctr" eaLnBrk="1" hangingPunct="1">
              <a:buFontTx/>
              <a:buNone/>
            </a:pPr>
            <a:r>
              <a:rPr lang="en-US" altLang="en-US" sz="2800" i="1" smtClean="0"/>
              <a:t>R</a:t>
            </a:r>
            <a:r>
              <a:rPr lang="en-US" altLang="en-US" sz="2800" smtClean="0"/>
              <a:t> = 25 k</a:t>
            </a:r>
            <a:r>
              <a:rPr lang="en-US" altLang="en-US" sz="2800" smtClean="0">
                <a:sym typeface="Symbol" pitchFamily="18" charset="2"/>
              </a:rPr>
              <a:t></a:t>
            </a:r>
          </a:p>
          <a:p>
            <a:pPr eaLnBrk="1" hangingPunct="1"/>
            <a:endParaRPr lang="en-US" altLang="en-US" sz="1200" i="1" smtClean="0">
              <a:sym typeface="Symbol" pitchFamily="18" charset="2"/>
            </a:endParaRPr>
          </a:p>
          <a:p>
            <a:pPr eaLnBrk="1" hangingPunct="1"/>
            <a:r>
              <a:rPr lang="en-US" altLang="en-US" i="1" smtClean="0">
                <a:sym typeface="Symbol" pitchFamily="18" charset="2"/>
              </a:rPr>
              <a:t>V</a:t>
            </a:r>
            <a:r>
              <a:rPr lang="en-US" altLang="en-US" smtClean="0">
                <a:sym typeface="Symbol" pitchFamily="18" charset="2"/>
              </a:rPr>
              <a:t> = 75 V, </a:t>
            </a:r>
            <a:r>
              <a:rPr lang="en-US" altLang="en-US" i="1" smtClean="0">
                <a:sym typeface="Symbol" pitchFamily="18" charset="2"/>
              </a:rPr>
              <a:t>R</a:t>
            </a:r>
            <a:r>
              <a:rPr lang="en-US" altLang="en-US" smtClean="0">
                <a:sym typeface="Symbol" pitchFamily="18" charset="2"/>
              </a:rPr>
              <a:t> = 10 k, </a:t>
            </a:r>
            <a:r>
              <a:rPr lang="en-US" altLang="en-US" i="1" smtClean="0">
                <a:sym typeface="Symbol" pitchFamily="18" charset="2"/>
              </a:rPr>
              <a:t>I</a:t>
            </a:r>
            <a:r>
              <a:rPr lang="en-US" altLang="en-US" smtClean="0">
                <a:sym typeface="Symbol" pitchFamily="18" charset="2"/>
              </a:rPr>
              <a:t> = ______</a:t>
            </a:r>
          </a:p>
          <a:p>
            <a:pPr algn="ctr" eaLnBrk="1" hangingPunct="1">
              <a:buFontTx/>
              <a:buNone/>
            </a:pPr>
            <a:endParaRPr lang="en-US" altLang="en-US" sz="800" i="1" smtClean="0"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r>
              <a:rPr lang="en-US" altLang="en-US" sz="2800" i="1" smtClean="0">
                <a:sym typeface="Symbol" pitchFamily="18" charset="2"/>
              </a:rPr>
              <a:t>I</a:t>
            </a:r>
            <a:r>
              <a:rPr lang="en-US" altLang="en-US" sz="2800" smtClean="0">
                <a:sym typeface="Symbol" pitchFamily="18" charset="2"/>
              </a:rPr>
              <a:t> = 7.5 mA</a:t>
            </a: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Power Calculations</a:t>
            </a:r>
            <a:endParaRPr lang="en-US" altLang="en-US" sz="360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/>
            <a:r>
              <a:rPr lang="en-US" altLang="en-US" sz="2800" i="1" smtClean="0"/>
              <a:t>V</a:t>
            </a:r>
            <a:r>
              <a:rPr lang="en-US" altLang="en-US" sz="2800" smtClean="0"/>
              <a:t> = 100 V, </a:t>
            </a:r>
            <a:r>
              <a:rPr lang="en-US" altLang="en-US" sz="2800" i="1" smtClean="0"/>
              <a:t>I</a:t>
            </a:r>
            <a:r>
              <a:rPr lang="en-US" altLang="en-US" sz="2800" smtClean="0"/>
              <a:t> = 2 mA, </a:t>
            </a:r>
            <a:r>
              <a:rPr lang="en-US" altLang="en-US" sz="2800" i="1" smtClean="0"/>
              <a:t>R</a:t>
            </a:r>
            <a:r>
              <a:rPr lang="en-US" altLang="en-US" sz="2800" smtClean="0"/>
              <a:t> = _____, </a:t>
            </a:r>
            <a:r>
              <a:rPr lang="en-US" altLang="en-US" sz="2800" i="1" smtClean="0"/>
              <a:t>P</a:t>
            </a:r>
            <a:r>
              <a:rPr lang="en-US" altLang="en-US" sz="2800" smtClean="0"/>
              <a:t> = _____</a:t>
            </a:r>
          </a:p>
          <a:p>
            <a:pPr algn="ctr" eaLnBrk="1" hangingPunct="1">
              <a:buFontTx/>
              <a:buNone/>
            </a:pPr>
            <a:endParaRPr lang="en-US" altLang="en-US" sz="800" i="1" smtClean="0"/>
          </a:p>
          <a:p>
            <a:pPr algn="ctr" eaLnBrk="1" hangingPunct="1">
              <a:buFontTx/>
              <a:buNone/>
            </a:pPr>
            <a:r>
              <a:rPr lang="en-US" altLang="en-US" sz="2800" i="1" smtClean="0"/>
              <a:t>R</a:t>
            </a:r>
            <a:r>
              <a:rPr lang="en-US" altLang="en-US" sz="2800" smtClean="0"/>
              <a:t> = 50 k</a:t>
            </a:r>
            <a:r>
              <a:rPr lang="en-US" altLang="en-US" sz="2800" smtClean="0">
                <a:sym typeface="Symbol" pitchFamily="18" charset="2"/>
              </a:rPr>
              <a:t>, </a:t>
            </a:r>
            <a:r>
              <a:rPr lang="en-US" altLang="en-US" sz="2800" i="1" smtClean="0">
                <a:sym typeface="Symbol" pitchFamily="18" charset="2"/>
              </a:rPr>
              <a:t>P</a:t>
            </a:r>
            <a:r>
              <a:rPr lang="en-US" altLang="en-US" sz="2800" smtClean="0">
                <a:sym typeface="Symbol" pitchFamily="18" charset="2"/>
              </a:rPr>
              <a:t> = 200 mW</a:t>
            </a:r>
          </a:p>
          <a:p>
            <a:pPr eaLnBrk="1" hangingPunct="1"/>
            <a:endParaRPr lang="en-US" altLang="en-US" sz="3600" smtClean="0">
              <a:sym typeface="Symbol" pitchFamily="18" charset="2"/>
            </a:endParaRPr>
          </a:p>
          <a:p>
            <a:pPr eaLnBrk="1" hangingPunct="1"/>
            <a:r>
              <a:rPr lang="en-US" altLang="en-US" sz="2800" i="1" smtClean="0">
                <a:sym typeface="Symbol" pitchFamily="18" charset="2"/>
              </a:rPr>
              <a:t>V</a:t>
            </a:r>
            <a:r>
              <a:rPr lang="en-US" altLang="en-US" sz="2800" smtClean="0">
                <a:sym typeface="Symbol" pitchFamily="18" charset="2"/>
              </a:rPr>
              <a:t> = 250 V, </a:t>
            </a:r>
            <a:r>
              <a:rPr lang="en-US" altLang="en-US" sz="2800" i="1" smtClean="0">
                <a:sym typeface="Symbol" pitchFamily="18" charset="2"/>
              </a:rPr>
              <a:t>R</a:t>
            </a:r>
            <a:r>
              <a:rPr lang="en-US" altLang="en-US" sz="2800" smtClean="0">
                <a:sym typeface="Symbol" pitchFamily="18" charset="2"/>
              </a:rPr>
              <a:t> = 25 k,  </a:t>
            </a:r>
            <a:r>
              <a:rPr lang="en-US" altLang="en-US" sz="2800" i="1" smtClean="0">
                <a:sym typeface="Symbol" pitchFamily="18" charset="2"/>
              </a:rPr>
              <a:t>I</a:t>
            </a:r>
            <a:r>
              <a:rPr lang="en-US" altLang="en-US" sz="2800" smtClean="0">
                <a:sym typeface="Symbol" pitchFamily="18" charset="2"/>
              </a:rPr>
              <a:t> = _____, </a:t>
            </a:r>
            <a:r>
              <a:rPr lang="en-US" altLang="en-US" sz="2800" i="1" smtClean="0">
                <a:sym typeface="Symbol" pitchFamily="18" charset="2"/>
              </a:rPr>
              <a:t>P</a:t>
            </a:r>
            <a:r>
              <a:rPr lang="en-US" altLang="en-US" sz="2800" smtClean="0">
                <a:sym typeface="Symbol" pitchFamily="18" charset="2"/>
              </a:rPr>
              <a:t> = _____</a:t>
            </a:r>
          </a:p>
          <a:p>
            <a:pPr algn="ctr" eaLnBrk="1" hangingPunct="1">
              <a:buFontTx/>
              <a:buNone/>
            </a:pPr>
            <a:endParaRPr lang="en-US" altLang="en-US" sz="800" i="1" smtClean="0"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r>
              <a:rPr lang="en-US" altLang="en-US" sz="2800" i="1" smtClean="0">
                <a:sym typeface="Symbol" pitchFamily="18" charset="2"/>
              </a:rPr>
              <a:t>I</a:t>
            </a:r>
            <a:r>
              <a:rPr lang="en-US" altLang="en-US" sz="2800" smtClean="0">
                <a:sym typeface="Symbol" pitchFamily="18" charset="2"/>
              </a:rPr>
              <a:t> = 10 mA,  </a:t>
            </a:r>
            <a:r>
              <a:rPr lang="en-US" altLang="en-US" sz="2800" i="1" smtClean="0">
                <a:sym typeface="Symbol" pitchFamily="18" charset="2"/>
              </a:rPr>
              <a:t>P</a:t>
            </a:r>
            <a:r>
              <a:rPr lang="en-US" altLang="en-US" sz="2800" smtClean="0">
                <a:sym typeface="Symbol" pitchFamily="18" charset="2"/>
              </a:rPr>
              <a:t> = 2.5 W</a:t>
            </a: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CHAPTER 3</a:t>
            </a:r>
            <a:endParaRPr lang="en-US" altLang="en-US" sz="32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Ohm’s Law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Relationship of </a:t>
            </a:r>
            <a:br>
              <a:rPr lang="en-US" altLang="en-US" smtClean="0"/>
            </a:br>
            <a:r>
              <a:rPr lang="en-US" altLang="en-US" smtClean="0"/>
              <a:t>Current to Voltage*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667000"/>
            <a:ext cx="7772400" cy="3352800"/>
          </a:xfrm>
        </p:spPr>
        <p:txBody>
          <a:bodyPr/>
          <a:lstStyle/>
          <a:p>
            <a:pPr defTabSz="1143000" eaLnBrk="1" hangingPunct="1">
              <a:lnSpc>
                <a:spcPct val="90000"/>
              </a:lnSpc>
            </a:pPr>
            <a:r>
              <a:rPr lang="en-US" altLang="en-US" smtClean="0"/>
              <a:t>A Direct Relationship</a:t>
            </a:r>
          </a:p>
          <a:p>
            <a:pPr lvl="1" defTabSz="1143000" eaLnBrk="1" hangingPunct="1">
              <a:lnSpc>
                <a:spcPct val="90000"/>
              </a:lnSpc>
            </a:pPr>
            <a:r>
              <a:rPr lang="en-US" altLang="en-US" smtClean="0"/>
              <a:t>An increase in voltage will result in an increase in current.</a:t>
            </a:r>
          </a:p>
          <a:p>
            <a:pPr lvl="1" defTabSz="1143000" eaLnBrk="1" hangingPunct="1">
              <a:lnSpc>
                <a:spcPct val="90000"/>
              </a:lnSpc>
            </a:pPr>
            <a:r>
              <a:rPr lang="en-US" altLang="en-US" smtClean="0"/>
              <a:t>A decrease in voltage will result in a decrease in current.</a:t>
            </a:r>
          </a:p>
          <a:p>
            <a:pPr lvl="1" defTabSz="1143000" eaLnBrk="1" hangingPunct="1">
              <a:lnSpc>
                <a:spcPct val="90000"/>
              </a:lnSpc>
            </a:pPr>
            <a:endParaRPr lang="en-US" altLang="en-US" sz="2400" smtClean="0"/>
          </a:p>
          <a:p>
            <a:pPr defTabSz="1143000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*</a:t>
            </a:r>
            <a:r>
              <a:rPr lang="en-US" altLang="en-US" sz="2400" smtClean="0"/>
              <a:t>Resistance held constant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Relationship of </a:t>
            </a:r>
            <a:br>
              <a:rPr lang="en-US" altLang="en-US" smtClean="0"/>
            </a:br>
            <a:r>
              <a:rPr lang="en-US" altLang="en-US" smtClean="0"/>
              <a:t>Current to Resistance*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7772400" cy="3429000"/>
          </a:xfrm>
        </p:spPr>
        <p:txBody>
          <a:bodyPr/>
          <a:lstStyle/>
          <a:p>
            <a:pPr defTabSz="1143000" eaLnBrk="1" hangingPunct="1"/>
            <a:r>
              <a:rPr lang="en-US" altLang="en-US" smtClean="0"/>
              <a:t>Indirect Relationship</a:t>
            </a:r>
          </a:p>
          <a:p>
            <a:pPr lvl="1" defTabSz="1143000" eaLnBrk="1" hangingPunct="1"/>
            <a:r>
              <a:rPr lang="en-US" altLang="en-US" smtClean="0"/>
              <a:t>An increase in resistance will result in a decrease in current.</a:t>
            </a:r>
          </a:p>
          <a:p>
            <a:pPr lvl="1" defTabSz="1143000" eaLnBrk="1" hangingPunct="1"/>
            <a:r>
              <a:rPr lang="en-US" altLang="en-US" smtClean="0"/>
              <a:t>A decrease in resistance will result in an increase in current.</a:t>
            </a:r>
          </a:p>
          <a:p>
            <a:pPr defTabSz="1143000" eaLnBrk="1" hangingPunct="1">
              <a:buFontTx/>
              <a:buNone/>
            </a:pPr>
            <a:endParaRPr lang="en-US" altLang="en-US" sz="2800" smtClean="0"/>
          </a:p>
          <a:p>
            <a:pPr defTabSz="1143000" eaLnBrk="1" hangingPunct="1">
              <a:buFontTx/>
              <a:buNone/>
            </a:pPr>
            <a:r>
              <a:rPr lang="en-US" altLang="en-US" sz="2400" smtClean="0"/>
              <a:t>* Voltage held constant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Mathematical Relationship of</a:t>
            </a:r>
            <a:br>
              <a:rPr lang="en-US" altLang="en-US" smtClean="0"/>
            </a:br>
            <a:r>
              <a:rPr lang="en-US" altLang="en-US" i="1" smtClean="0"/>
              <a:t>V</a:t>
            </a:r>
            <a:r>
              <a:rPr lang="en-US" altLang="en-US" smtClean="0"/>
              <a:t>, </a:t>
            </a:r>
            <a:r>
              <a:rPr lang="en-US" altLang="en-US" i="1" smtClean="0"/>
              <a:t>I</a:t>
            </a:r>
            <a:r>
              <a:rPr lang="en-US" altLang="en-US" smtClean="0"/>
              <a:t>, and </a:t>
            </a:r>
            <a:r>
              <a:rPr lang="en-US" altLang="en-US" i="1" smtClean="0"/>
              <a:t>R</a:t>
            </a:r>
            <a:endParaRPr lang="en-US" altLang="en-US" sz="3600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05200"/>
          </a:xfrm>
        </p:spPr>
        <p:txBody>
          <a:bodyPr/>
          <a:lstStyle/>
          <a:p>
            <a:pPr defTabSz="1143000" eaLnBrk="1" hangingPunct="1"/>
            <a:r>
              <a:rPr lang="en-US" altLang="en-US" smtClean="0"/>
              <a:t>Formulated with three variables:  </a:t>
            </a:r>
          </a:p>
          <a:p>
            <a:pPr lvl="1" defTabSz="1143000" eaLnBrk="1" hangingPunct="1"/>
            <a:r>
              <a:rPr lang="en-US" altLang="en-US" i="1" smtClean="0"/>
              <a:t>V</a:t>
            </a:r>
            <a:r>
              <a:rPr lang="en-US" altLang="en-US" smtClean="0"/>
              <a:t>, </a:t>
            </a:r>
            <a:r>
              <a:rPr lang="en-US" altLang="en-US" i="1" smtClean="0"/>
              <a:t>I</a:t>
            </a:r>
            <a:r>
              <a:rPr lang="en-US" altLang="en-US" smtClean="0"/>
              <a:t>, and </a:t>
            </a:r>
            <a:r>
              <a:rPr lang="en-US" altLang="en-US" i="1" smtClean="0"/>
              <a:t>R</a:t>
            </a:r>
            <a:endParaRPr lang="en-US" altLang="en-US" smtClean="0"/>
          </a:p>
          <a:p>
            <a:pPr defTabSz="1143000" eaLnBrk="1" hangingPunct="1"/>
            <a:r>
              <a:rPr lang="en-US" altLang="en-US" smtClean="0"/>
              <a:t>Relationship called Ohm’s law</a:t>
            </a:r>
          </a:p>
          <a:p>
            <a:pPr defTabSz="1143000" eaLnBrk="1" hangingPunct="1"/>
            <a:r>
              <a:rPr lang="en-US" altLang="en-US" smtClean="0"/>
              <a:t>Three forms exist:</a:t>
            </a: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752600" y="4953000"/>
            <a:ext cx="6324600" cy="1176338"/>
            <a:chOff x="768" y="2825"/>
            <a:chExt cx="3984" cy="741"/>
          </a:xfrm>
        </p:grpSpPr>
        <p:graphicFrame>
          <p:nvGraphicFramePr>
            <p:cNvPr id="1026" name="Object 4"/>
            <p:cNvGraphicFramePr>
              <a:graphicFrameLocks noChangeAspect="1"/>
            </p:cNvGraphicFramePr>
            <p:nvPr/>
          </p:nvGraphicFramePr>
          <p:xfrm>
            <a:off x="768" y="2825"/>
            <a:ext cx="720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3" imgW="393480" imgH="393480" progId="Equation.3">
                    <p:embed/>
                  </p:oleObj>
                </mc:Choice>
                <mc:Fallback>
                  <p:oleObj name="Equation" r:id="rId3" imgW="393480" imgH="3934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2825"/>
                          <a:ext cx="720" cy="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5"/>
            <p:cNvGraphicFramePr>
              <a:graphicFrameLocks noChangeAspect="1"/>
            </p:cNvGraphicFramePr>
            <p:nvPr/>
          </p:nvGraphicFramePr>
          <p:xfrm>
            <a:off x="2208" y="3024"/>
            <a:ext cx="920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5" imgW="469800" imgH="164880" progId="Equation.3">
                    <p:embed/>
                  </p:oleObj>
                </mc:Choice>
                <mc:Fallback>
                  <p:oleObj name="Equation" r:id="rId5" imgW="469800" imgH="16488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024"/>
                          <a:ext cx="920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" name="Object 6"/>
            <p:cNvGraphicFramePr>
              <a:graphicFrameLocks noChangeAspect="1"/>
            </p:cNvGraphicFramePr>
            <p:nvPr/>
          </p:nvGraphicFramePr>
          <p:xfrm>
            <a:off x="3888" y="2825"/>
            <a:ext cx="864" cy="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Equation" r:id="rId7" imgW="457200" imgH="393480" progId="Equation.3">
                    <p:embed/>
                  </p:oleObj>
                </mc:Choice>
                <mc:Fallback>
                  <p:oleObj name="Equation" r:id="rId7" imgW="457200" imgH="39348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8" y="2825"/>
                          <a:ext cx="864" cy="7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03-01a"/>
          <p:cNvPicPr>
            <a:picLocks noChangeAspect="1" noChangeArrowheads="1"/>
          </p:cNvPicPr>
          <p:nvPr/>
        </p:nvPicPr>
        <p:blipFill>
          <a:blip r:embed="rId2">
            <a:lum bright="-16000" contras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14600"/>
            <a:ext cx="7943850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Circuit</a:t>
            </a:r>
            <a:endParaRPr lang="en-US" alt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Ohm’s Law Examples</a:t>
            </a:r>
            <a:endParaRPr lang="en-US" altLang="en-US" sz="360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smtClean="0"/>
              <a:t>Voltage = 25 V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Resistance = 25 </a:t>
            </a:r>
            <a:r>
              <a:rPr lang="en-US" altLang="en-US" sz="2800" smtClean="0">
                <a:sym typeface="Symbol" pitchFamily="18" charset="2"/>
              </a:rPr>
              <a:t></a:t>
            </a:r>
            <a:endParaRPr lang="en-US" altLang="en-US" sz="2800" smtClean="0"/>
          </a:p>
          <a:p>
            <a:pPr algn="ctr" eaLnBrk="1" hangingPunct="1">
              <a:buFontTx/>
              <a:buNone/>
            </a:pPr>
            <a:r>
              <a:rPr lang="en-US" altLang="en-US" sz="2800" i="1" smtClean="0"/>
              <a:t>I</a:t>
            </a:r>
            <a:r>
              <a:rPr lang="en-US" altLang="en-US" sz="2800" smtClean="0"/>
              <a:t> = _____ </a:t>
            </a:r>
          </a:p>
          <a:p>
            <a:pPr eaLnBrk="1" hangingPunct="1"/>
            <a:endParaRPr lang="en-US" altLang="en-US" sz="280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2819400" y="4114800"/>
          <a:ext cx="4008438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434960" imgH="431640" progId="Equation.3">
                  <p:embed/>
                </p:oleObj>
              </mc:Choice>
              <mc:Fallback>
                <p:oleObj name="Equation" r:id="rId3" imgW="14349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14800"/>
                        <a:ext cx="4008438" cy="120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Ohm’s Law Examples (cont.)</a:t>
            </a:r>
            <a:endParaRPr lang="en-US" altLang="en-US" sz="360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smtClean="0"/>
              <a:t>Voltage = 15 V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Resistance = 1 k</a:t>
            </a:r>
            <a:r>
              <a:rPr lang="en-US" altLang="en-US" sz="2800" smtClean="0">
                <a:sym typeface="Symbol" pitchFamily="18" charset="2"/>
              </a:rPr>
              <a:t></a:t>
            </a:r>
            <a:endParaRPr lang="en-US" altLang="en-US" sz="2800" smtClean="0"/>
          </a:p>
          <a:p>
            <a:pPr algn="ctr" eaLnBrk="1" hangingPunct="1">
              <a:buFontTx/>
              <a:buNone/>
            </a:pPr>
            <a:r>
              <a:rPr lang="en-US" altLang="en-US" sz="2800" i="1" smtClean="0"/>
              <a:t>I</a:t>
            </a:r>
            <a:r>
              <a:rPr lang="en-US" altLang="en-US" sz="2800" smtClean="0"/>
              <a:t> = _______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543050" y="4173538"/>
          <a:ext cx="6056313" cy="117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2234880" imgH="431640" progId="Equation.3">
                  <p:embed/>
                </p:oleObj>
              </mc:Choice>
              <mc:Fallback>
                <p:oleObj name="Equation" r:id="rId3" imgW="223488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4173538"/>
                        <a:ext cx="6056313" cy="1173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EFV</Template>
  <TotalTime>323</TotalTime>
  <Words>519</Words>
  <Application>Microsoft Office PowerPoint</Application>
  <PresentationFormat>On-screen Show (4:3)</PresentationFormat>
  <Paragraphs>116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ＭＳ Ｐゴシック</vt:lpstr>
      <vt:lpstr>Calibri</vt:lpstr>
      <vt:lpstr>Symbol</vt:lpstr>
      <vt:lpstr>1_Blank Presentation</vt:lpstr>
      <vt:lpstr>Microsoft Equation 3.0</vt:lpstr>
      <vt:lpstr>PowerPoint Presentation</vt:lpstr>
      <vt:lpstr>PART II</vt:lpstr>
      <vt:lpstr>CHAPTER 3</vt:lpstr>
      <vt:lpstr>Relationship of  Current to Voltage*</vt:lpstr>
      <vt:lpstr>Relationship of  Current to Resistance*</vt:lpstr>
      <vt:lpstr>Mathematical Relationship of V, I, and R</vt:lpstr>
      <vt:lpstr>The Circuit</vt:lpstr>
      <vt:lpstr>Ohm’s Law Examples</vt:lpstr>
      <vt:lpstr>Ohm’s Law Examples (cont.)</vt:lpstr>
      <vt:lpstr>Direct and Inverse Relationships</vt:lpstr>
      <vt:lpstr>Direct and Inverse Relationships (cont.)</vt:lpstr>
      <vt:lpstr>Ohm’s Law Examples</vt:lpstr>
      <vt:lpstr>Ohm’s Law Examples (cont.)</vt:lpstr>
      <vt:lpstr>Ohm’s Law Examples (cont.)</vt:lpstr>
      <vt:lpstr>Ohm’s Law Examples (cont.)</vt:lpstr>
      <vt:lpstr>Current Flow Notations</vt:lpstr>
      <vt:lpstr>Circuit Representation of Current Flow</vt:lpstr>
      <vt:lpstr>DC Characteristics</vt:lpstr>
      <vt:lpstr>AC Characteristics</vt:lpstr>
      <vt:lpstr>AC Characteristics (cont.)</vt:lpstr>
      <vt:lpstr>Work, Energy and Power</vt:lpstr>
      <vt:lpstr>Power and Ohm’s Law</vt:lpstr>
      <vt:lpstr>Relationships</vt:lpstr>
      <vt:lpstr>Power vs. Resistance</vt:lpstr>
      <vt:lpstr>Relationships Between  Power and Resistance</vt:lpstr>
      <vt:lpstr>Equation Summary </vt:lpstr>
      <vt:lpstr>Basic Circuit Examples</vt:lpstr>
      <vt:lpstr>Power Calculations</vt:lpstr>
    </vt:vector>
  </TitlesOfParts>
  <Company>DeVRY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II</dc:title>
  <dc:creator>DeVRY</dc:creator>
  <cp:lastModifiedBy>Andy Bell</cp:lastModifiedBy>
  <cp:revision>43</cp:revision>
  <dcterms:created xsi:type="dcterms:W3CDTF">2002-04-14T14:12:12Z</dcterms:created>
  <dcterms:modified xsi:type="dcterms:W3CDTF">2014-09-18T21:13:30Z</dcterms:modified>
</cp:coreProperties>
</file>